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4" r:id="rId5"/>
    <p:sldId id="265" r:id="rId6"/>
    <p:sldId id="266" r:id="rId7"/>
    <p:sldId id="283" r:id="rId8"/>
    <p:sldId id="267" r:id="rId9"/>
    <p:sldId id="270" r:id="rId10"/>
    <p:sldId id="268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59" r:id="rId25"/>
    <p:sldId id="286" r:id="rId26"/>
    <p:sldId id="287" r:id="rId27"/>
    <p:sldId id="263" r:id="rId28"/>
  </p:sldIdLst>
  <p:sldSz cx="18288000" cy="10287000"/>
  <p:notesSz cx="6858000" cy="9144000"/>
  <p:embeddedFontLst>
    <p:embeddedFont>
      <p:font typeface="Pretendard Light" panose="020B0600000101010101" charset="-127"/>
      <p:regular r:id="rId30"/>
    </p:embeddedFont>
    <p:embeddedFont>
      <p:font typeface="Pretendard ExtraBold" panose="020B0600000101010101" charset="-127"/>
      <p:bold r:id="rId31"/>
    </p:embeddedFont>
    <p:embeddedFont>
      <p:font typeface="Pretendard SemiBold" panose="020B0600000101010101" charset="-127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Pretendard Bold" panose="020B0600000101010101" charset="-127"/>
      <p:bold r:id="rId39"/>
    </p:embeddedFont>
    <p:embeddedFont>
      <p:font typeface="Pretendard ExtraLight" panose="020B0600000101010101" charset="-127"/>
      <p:regular r:id="rId40"/>
    </p:embeddedFont>
    <p:embeddedFont>
      <p:font typeface="Pretendard Regular" panose="020B0600000101010101" charset="-127"/>
      <p:regular r:id="rId41"/>
    </p:embeddedFont>
    <p:embeddedFont>
      <p:font typeface="Josefin Sans SemiBold" panose="020B0600000101010101" charset="0"/>
      <p:bold r:id="rId42"/>
    </p:embeddedFont>
    <p:embeddedFont>
      <p:font typeface="Pretendard Medium" panose="020B0600000101010101" charset="-127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23A9-420D-4D29-A5F7-C5CC9B8326C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4EDBF-A84F-4684-9A86-B6426CFC8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0" y="7404100"/>
            <a:ext cx="29375100" cy="530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429500" y="6807200"/>
            <a:ext cx="3429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2527300"/>
            <a:ext cx="368300" cy="25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78700" y="2476500"/>
            <a:ext cx="3441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Josefin Sans SemiBold"/>
              </a:rPr>
              <a:t>LG AM Inspire 3th Mini </a:t>
            </a:r>
            <a:r>
              <a:rPr lang="en-US" altLang="ko-KR" dirty="0" smtClean="0">
                <a:solidFill>
                  <a:srgbClr val="000000"/>
                </a:solidFill>
                <a:latin typeface="Josefin Sans SemiBold"/>
              </a:rPr>
              <a:t>Project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6000" b="0" i="0" u="none" strike="noStrike" spc="-400" dirty="0" err="1" smtClean="0">
                <a:solidFill>
                  <a:srgbClr val="6A7E74"/>
                </a:solidFill>
                <a:ea typeface="Pretendard Regular"/>
              </a:rPr>
              <a:t>인스타그램</a:t>
            </a:r>
            <a:r>
              <a:rPr lang="ko-KR" altLang="en-US" sz="6000" b="0" i="0" u="none" strike="noStrike" spc="-400" dirty="0" smtClean="0">
                <a:solidFill>
                  <a:srgbClr val="6A7E74"/>
                </a:solidFill>
                <a:ea typeface="Pretendard Regular"/>
              </a:rPr>
              <a:t> 클론 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 smtClean="0">
                <a:solidFill>
                  <a:srgbClr val="6A7E74"/>
                </a:solidFill>
                <a:ea typeface="Pretendard Bold"/>
              </a:rPr>
              <a:t>구축 결과 보고서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21600" y="6946900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b="0" i="0" u="none" strike="noStrike" dirty="0" smtClean="0">
                <a:solidFill>
                  <a:srgbClr val="466456"/>
                </a:solidFill>
                <a:latin typeface="Pretendard Regular"/>
              </a:rPr>
              <a:t>7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조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발표자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 smtClean="0">
                <a:solidFill>
                  <a:srgbClr val="6A7E74"/>
                </a:solidFill>
                <a:latin typeface="Calibri"/>
                <a:ea typeface="Pretendard SemiBold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4000" spc="-100" dirty="0">
                <a:solidFill>
                  <a:srgbClr val="222222"/>
                </a:solidFill>
                <a:ea typeface="Pretendard SemiBold"/>
              </a:rPr>
              <a:t>주요 구현 내용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로그인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피드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게시물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댓글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좋아요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AI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해시태그 등 핵심 기능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개발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757" y="4873337"/>
            <a:ext cx="1981200" cy="1981200"/>
          </a:xfrm>
          <a:prstGeom prst="rect">
            <a:avLst/>
          </a:prstGeom>
        </p:spPr>
      </p:pic>
      <p:sp>
        <p:nvSpPr>
          <p:cNvPr id="21" name="TextBox 10"/>
          <p:cNvSpPr txBox="1"/>
          <p:nvPr/>
        </p:nvSpPr>
        <p:spPr>
          <a:xfrm>
            <a:off x="6024506" y="561773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로그인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342" y="4869873"/>
            <a:ext cx="1870075" cy="1870075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8340725" y="5560292"/>
            <a:ext cx="1427307" cy="62922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err="1" smtClean="0">
                <a:solidFill>
                  <a:srgbClr val="466456"/>
                </a:solidFill>
                <a:ea typeface="Pretendard SemiBold"/>
              </a:rPr>
              <a:t>피드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4838700"/>
            <a:ext cx="1981200" cy="1981200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10321925" y="5395909"/>
            <a:ext cx="1765701" cy="10785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ea typeface="Pretendard SemiBold"/>
              </a:rPr>
              <a:t>댓글</a:t>
            </a:r>
            <a:endParaRPr lang="en-US" altLang="ko-KR" sz="3000" spc="-100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좋아요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0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6" y="7101419"/>
            <a:ext cx="1870075" cy="1870075"/>
          </a:xfrm>
          <a:prstGeom prst="rect">
            <a:avLst/>
          </a:prstGeom>
        </p:spPr>
      </p:pic>
      <p:sp>
        <p:nvSpPr>
          <p:cNvPr id="31" name="TextBox 13"/>
          <p:cNvSpPr txBox="1"/>
          <p:nvPr/>
        </p:nvSpPr>
        <p:spPr>
          <a:xfrm>
            <a:off x="6214629" y="7820802"/>
            <a:ext cx="1427307" cy="4313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프로필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342" y="7068223"/>
            <a:ext cx="1981200" cy="1981200"/>
          </a:xfrm>
          <a:prstGeom prst="rect">
            <a:avLst/>
          </a:prstGeom>
        </p:spPr>
      </p:pic>
      <p:sp>
        <p:nvSpPr>
          <p:cNvPr id="35" name="TextBox 10"/>
          <p:cNvSpPr txBox="1"/>
          <p:nvPr/>
        </p:nvSpPr>
        <p:spPr>
          <a:xfrm>
            <a:off x="8227091" y="775517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게시물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925" y="7156489"/>
            <a:ext cx="1870075" cy="1870075"/>
          </a:xfrm>
          <a:prstGeom prst="rect">
            <a:avLst/>
          </a:prstGeom>
        </p:spPr>
      </p:pic>
      <p:sp>
        <p:nvSpPr>
          <p:cNvPr id="39" name="TextBox 13"/>
          <p:cNvSpPr txBox="1"/>
          <p:nvPr/>
        </p:nvSpPr>
        <p:spPr>
          <a:xfrm>
            <a:off x="10543308" y="7494134"/>
            <a:ext cx="1427307" cy="9280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AI </a:t>
            </a: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해시태그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378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 smtClean="0">
                <a:solidFill>
                  <a:srgbClr val="222222"/>
                </a:solidFill>
                <a:latin typeface="Calibri"/>
                <a:ea typeface="Pretendard SemiBold"/>
              </a:rPr>
              <a:t>서비스 구성도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서비스 구성도를 위한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25" y="4381500"/>
            <a:ext cx="11006849" cy="56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100" dirty="0" smtClean="0">
                <a:solidFill>
                  <a:srgbClr val="222222"/>
                </a:solidFill>
                <a:latin typeface="Calibri"/>
                <a:ea typeface="Pretendard SemiBold"/>
              </a:rPr>
              <a:t>DB </a:t>
            </a:r>
            <a:r>
              <a:rPr lang="ko-KR" altLang="en-US" sz="4000" spc="-100" dirty="0" smtClean="0">
                <a:solidFill>
                  <a:srgbClr val="222222"/>
                </a:solidFill>
                <a:latin typeface="Calibri"/>
                <a:ea typeface="Pretendard SemiBold"/>
              </a:rPr>
              <a:t>설계도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인스타그램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클론 프로젝트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50" y="4737100"/>
            <a:ext cx="10386000" cy="49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5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Swagger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기반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API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명세 캡처 위한 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한줄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내용</a:t>
            </a:r>
          </a:p>
        </p:txBody>
      </p:sp>
    </p:spTree>
    <p:extLst>
      <p:ext uri="{BB962C8B-B14F-4D97-AF65-F5344CB8AC3E}">
        <p14:creationId xmlns:p14="http://schemas.microsoft.com/office/powerpoint/2010/main" val="5424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spc="-100" dirty="0" err="1" smtClean="0">
                <a:solidFill>
                  <a:srgbClr val="222222"/>
                </a:solidFill>
                <a:ea typeface="Pretendard SemiBold"/>
              </a:rPr>
              <a:t>단위테스트</a:t>
            </a:r>
            <a:r>
              <a:rPr lang="ko-KR" altLang="en-US" sz="4000" spc="-100" dirty="0" smtClean="0">
                <a:solidFill>
                  <a:srgbClr val="222222"/>
                </a:solidFill>
                <a:ea typeface="Pretendard SemiBold"/>
              </a:rPr>
              <a:t> 결과 요약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단위테스트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결과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요약을 위한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</a:p>
        </p:txBody>
      </p:sp>
    </p:spTree>
    <p:extLst>
      <p:ext uri="{BB962C8B-B14F-4D97-AF65-F5344CB8AC3E}">
        <p14:creationId xmlns:p14="http://schemas.microsoft.com/office/powerpoint/2010/main" val="361065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noProof="0" dirty="0" smtClean="0">
                <a:solidFill>
                  <a:srgbClr val="222222"/>
                </a:solidFill>
                <a:latin typeface="Calibri"/>
                <a:ea typeface="Pretendard SemiBold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122" y="4750179"/>
            <a:ext cx="10306456" cy="46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사용자 검색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게시물 조회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게시물 등록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03762"/>
            <a:ext cx="10188250" cy="45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1143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07518"/>
              </p:ext>
            </p:extLst>
          </p:nvPr>
        </p:nvGraphicFramePr>
        <p:xfrm>
          <a:off x="4626841" y="2222500"/>
          <a:ext cx="5888759" cy="6731000"/>
        </p:xfrm>
        <a:graphic>
          <a:graphicData uri="http://schemas.openxmlformats.org/drawingml/2006/table">
            <a:tbl>
              <a:tblPr/>
              <a:tblGrid>
                <a:gridCol w="195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프로젝트 개요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수행 계획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요구사항 및 기능 정의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아키텍처 및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API </a:t>
                      </a: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설계 및 연동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66328"/>
              </p:ext>
            </p:extLst>
          </p:nvPr>
        </p:nvGraphicFramePr>
        <p:xfrm>
          <a:off x="10744200" y="2222500"/>
          <a:ext cx="5327650" cy="40386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17122277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182770687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6.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구현 및 테스트 결과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46118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7.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시연 영상 </a:t>
                      </a:r>
                      <a:r>
                        <a:rPr lang="en-US" altLang="ko-KR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(Demo)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772197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8.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성과 및 회고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7770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962" y="4737100"/>
            <a:ext cx="10040775" cy="45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시연 영상을 위한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한줄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20250918-1003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8991" y="4584700"/>
            <a:ext cx="8930017" cy="49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0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시연 영상을 위한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20250918-1014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1074" y="4737100"/>
            <a:ext cx="8625852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b="0" i="0" u="none" strike="noStrike" spc="-100" dirty="0" smtClean="0">
                <a:solidFill>
                  <a:srgbClr val="BACCC3"/>
                </a:solidFill>
                <a:latin typeface="Josefin Sans SemiBold"/>
              </a:rPr>
              <a:t>8.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성과 및 회고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성과 및 회고 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91670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단일 계층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중복 코드 산재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수동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65963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품질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5591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err="1" smtClean="0">
                          <a:solidFill>
                            <a:srgbClr val="FFFFFF"/>
                          </a:solidFill>
                          <a:ea typeface="Pretendard SemiBold"/>
                        </a:rPr>
                        <a:t>계층형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 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공통 모듈화 및 추상화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JUnit 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기반 자동화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8.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09196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N+1 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문제 발생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기본 </a:t>
                      </a:r>
                      <a:r>
                        <a:rPr lang="ko-KR" altLang="en-US" sz="2800" b="0" i="0" u="none" strike="noStrike" dirty="0" err="1" smtClean="0">
                          <a:solidFill>
                            <a:srgbClr val="466456"/>
                          </a:solidFill>
                          <a:ea typeface="Pretendard SemiBold"/>
                        </a:rPr>
                        <a:t>피드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단일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66245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성능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UX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UI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0585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패치 조인 최적화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무한 스크롤 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컴포넌트 다변화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0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8.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Company Logo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한줄평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4000" spc="-100" dirty="0">
                <a:solidFill>
                  <a:srgbClr val="222222"/>
                </a:solidFill>
                <a:ea typeface="Pretendard SemiBold"/>
              </a:rPr>
              <a:t>프로젝트 성과 및 회고 </a:t>
            </a:r>
            <a:endParaRPr lang="ko-KR" altLang="en-US" sz="4000" spc="-100" dirty="0">
              <a:solidFill>
                <a:srgbClr val="222222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220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발표를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들어주셔서</a:t>
            </a:r>
          </a:p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5245100"/>
            <a:ext cx="3619500" cy="361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468" y="5134264"/>
            <a:ext cx="3619500" cy="361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34" y="5137728"/>
            <a:ext cx="3619500" cy="361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smtClean="0">
                <a:solidFill>
                  <a:srgbClr val="6A7E74"/>
                </a:solidFill>
                <a:ea typeface="Pretendard SemiBold"/>
              </a:rPr>
              <a:t>프로젝트 개요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90900" y="6743700"/>
            <a:ext cx="3225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유명 서비스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91900" y="6314209"/>
            <a:ext cx="34417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다양한</a:t>
            </a:r>
            <a:endParaRPr lang="en-US" altLang="ko-KR" sz="3600" b="0" i="0" u="none" strike="noStrike" spc="-100" dirty="0" smtClean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600" spc="-100" dirty="0" smtClean="0">
                <a:solidFill>
                  <a:srgbClr val="FFFFFF"/>
                </a:solidFill>
                <a:ea typeface="Pretendard SemiBold"/>
              </a:rPr>
              <a:t>기술 스택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6734" y="6420428"/>
            <a:ext cx="32639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의사소통</a:t>
            </a:r>
            <a: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/>
            </a:r>
            <a:b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</a:b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능력 강화</a:t>
            </a:r>
            <a:endParaRPr lang="ko-KR" sz="36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인스타그램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서비스 분석을 통해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Spring Boot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와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React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기반으로 협업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설계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리팩토링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경험을 쌓고 함께 성장하기 위해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선정</a:t>
            </a:r>
            <a:endParaRPr lang="en-US" sz="2400" b="0" i="0" u="none" strike="noStrike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선정 배경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Josefin Sans SemiBold"/>
              </a:rPr>
              <a:t>Team 7</a:t>
            </a:r>
            <a:endParaRPr lang="en-US" sz="16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327" y="-9540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수행 계획</a:t>
            </a:r>
            <a:endParaRPr lang="ko-KR" altLang="ko-KR" sz="4000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431938" y="4896269"/>
            <a:ext cx="7814162" cy="644814"/>
            <a:chOff x="5410200" y="3848100"/>
            <a:chExt cx="7814162" cy="64481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31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32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1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사용자 인증 및 관리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회원가입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로그인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토큰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기반인증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374986" y="5763605"/>
            <a:ext cx="7871114" cy="644814"/>
            <a:chOff x="5353248" y="4715436"/>
            <a:chExt cx="7871114" cy="644814"/>
          </a:xfrm>
        </p:grpSpPr>
        <p:pic>
          <p:nvPicPr>
            <p:cNvPr id="45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4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게시물 기능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작성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삭제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목록 조회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)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 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4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3248" y="4715436"/>
              <a:ext cx="644814" cy="644814"/>
            </a:xfrm>
            <a:prstGeom prst="rect">
              <a:avLst/>
            </a:prstGeom>
          </p:spPr>
        </p:pic>
        <p:sp>
          <p:nvSpPr>
            <p:cNvPr id="50" name="TextBox 18"/>
            <p:cNvSpPr txBox="1"/>
            <p:nvPr/>
          </p:nvSpPr>
          <p:spPr>
            <a:xfrm>
              <a:off x="5537199" y="4734789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2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406538" y="6592440"/>
            <a:ext cx="7814162" cy="644814"/>
            <a:chOff x="5410200" y="3848100"/>
            <a:chExt cx="7814162" cy="644814"/>
          </a:xfrm>
        </p:grpSpPr>
        <p:pic>
          <p:nvPicPr>
            <p:cNvPr id="5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5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5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3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07414" y="3999923"/>
              <a:ext cx="4638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소셜 기능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좋아요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대댓글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팔로우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374986" y="7442913"/>
            <a:ext cx="7883814" cy="644814"/>
            <a:chOff x="5340548" y="4720192"/>
            <a:chExt cx="7883814" cy="644814"/>
          </a:xfrm>
        </p:grpSpPr>
        <p:pic>
          <p:nvPicPr>
            <p:cNvPr id="57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5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UI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기능 구현 </a:t>
              </a:r>
              <a:r>
                <a:rPr lang="en-US" altLang="ko-KR" sz="2000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dirty="0" smtClean="0">
                  <a:solidFill>
                    <a:srgbClr val="FFFFFF"/>
                  </a:solidFill>
                  <a:latin typeface="Pretendard Regular"/>
                </a:rPr>
                <a:t>무한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스크롤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공통 컴포넌트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5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0548" y="4720192"/>
              <a:ext cx="644814" cy="644814"/>
            </a:xfrm>
            <a:prstGeom prst="rect">
              <a:avLst/>
            </a:prstGeom>
          </p:spPr>
        </p:pic>
        <p:sp>
          <p:nvSpPr>
            <p:cNvPr id="60" name="TextBox 18"/>
            <p:cNvSpPr txBox="1"/>
            <p:nvPr/>
          </p:nvSpPr>
          <p:spPr>
            <a:xfrm>
              <a:off x="5524498" y="4720192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4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406538" y="8232486"/>
            <a:ext cx="7814162" cy="644814"/>
            <a:chOff x="5410200" y="3848100"/>
            <a:chExt cx="7814162" cy="644814"/>
          </a:xfrm>
        </p:grpSpPr>
        <p:pic>
          <p:nvPicPr>
            <p:cNvPr id="6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6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6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5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AI 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연계 기능 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사진 등록 시 해시태그 추천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수행 범위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일주일이라는 짧은 시간 때문에 수행 범위를 축소하는 것이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중요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02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/>
              <a:t>애자일</a:t>
            </a:r>
            <a:r>
              <a:rPr lang="en-US" altLang="ko-KR" sz="2400" dirty="0"/>
              <a:t>(Agile) – </a:t>
            </a:r>
            <a:r>
              <a:rPr lang="ko-KR" altLang="en-US" sz="2400" dirty="0" err="1"/>
              <a:t>데일리</a:t>
            </a:r>
            <a:r>
              <a:rPr lang="ko-KR" altLang="en-US" sz="2400" dirty="0"/>
              <a:t> 점검 </a:t>
            </a:r>
            <a:r>
              <a:rPr lang="en-US" altLang="ko-KR" sz="2400" dirty="0"/>
              <a:t>&amp; </a:t>
            </a:r>
            <a:r>
              <a:rPr lang="ko-KR" altLang="en-US" sz="2400" dirty="0"/>
              <a:t>피드백 중심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46" y="4836620"/>
            <a:ext cx="4233807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/>
              <a:t>GitHub (</a:t>
            </a:r>
            <a:r>
              <a:rPr lang="ko-KR" altLang="en-US" sz="2400" dirty="0"/>
              <a:t>코드 관리</a:t>
            </a:r>
            <a:r>
              <a:rPr lang="en-US" altLang="ko-KR" sz="2400" dirty="0"/>
              <a:t>), Notion (</a:t>
            </a:r>
            <a:r>
              <a:rPr lang="ko-KR" altLang="en-US" sz="2400" dirty="0"/>
              <a:t>작업 관리</a:t>
            </a:r>
            <a:r>
              <a:rPr lang="en-US" altLang="ko-KR" sz="2400" dirty="0"/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61" y="5295898"/>
            <a:ext cx="2238375" cy="223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330260"/>
            <a:ext cx="2169650" cy="21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9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444444"/>
                </a:solidFill>
                <a:ea typeface="Pretendard SemiBold"/>
              </a:rPr>
              <a:t>기획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사전조사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요구사항 명세서 작성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모델링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7023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개념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/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논리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모델링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물리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모델링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5715000" y="7610764"/>
            <a:ext cx="9855200" cy="13715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GitHub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팀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설정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프론트</a:t>
            </a:r>
            <a:r>
              <a:rPr lang="en-US" altLang="ko-KR" sz="2200" dirty="0" smtClean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백엔드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 구축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기능구현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1123950" y="2331027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noProof="0" dirty="0" smtClean="0"/>
              <a:t>WBS </a:t>
            </a:r>
            <a:r>
              <a:rPr lang="ko-KR" altLang="en-US" sz="2400" noProof="0" dirty="0" smtClean="0"/>
              <a:t>요약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74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44069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444444"/>
                </a:solidFill>
                <a:ea typeface="Pretendard SemiBold"/>
              </a:rPr>
              <a:t>테스트</a:t>
            </a:r>
            <a:endParaRPr lang="ko-KR" sz="3000" b="0" i="0" u="none" strike="noStrike" dirty="0">
              <a:solidFill>
                <a:srgbClr val="444444"/>
              </a:solidFill>
              <a:ea typeface="Pretendard SemiBold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293918"/>
            <a:ext cx="98552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ea typeface="Pretendard Regular"/>
              </a:rPr>
              <a:t>테스트케이스 작성</a:t>
            </a:r>
            <a:endParaRPr lang="en-US" altLang="ko-KR" sz="2200" b="0" i="0" u="none" strike="noStrike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테스트 데이터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ea typeface="Pretendard Regular"/>
              </a:rPr>
              <a:t>검증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24545" y="709295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ea typeface="Pretendard SemiBold"/>
              </a:rPr>
              <a:t>문서화</a:t>
            </a:r>
            <a:endParaRPr lang="ko-KR" sz="3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581650"/>
            <a:ext cx="9855200" cy="355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프로젝트 수행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계획서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dirty="0" smtClean="0">
                <a:solidFill>
                  <a:srgbClr val="FFFFFF"/>
                </a:solidFill>
                <a:latin typeface="Pretendard Regular"/>
              </a:rPr>
              <a:t>WBS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요구사항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정의서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단위테스트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결과서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API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명세서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서비스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구성도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DB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설계도 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구축 결과 보고서</a:t>
            </a:r>
            <a:r>
              <a:rPr lang="en-US" altLang="ko-KR" sz="2200" dirty="0" smtClean="0">
                <a:solidFill>
                  <a:srgbClr val="FFFFFF"/>
                </a:solidFill>
                <a:latin typeface="Pretendard Regular"/>
              </a:rPr>
              <a:t/>
            </a:r>
            <a:br>
              <a:rPr lang="en-US" altLang="ko-KR" sz="2200" dirty="0" smtClean="0">
                <a:solidFill>
                  <a:srgbClr val="FFFFFF"/>
                </a:solidFill>
                <a:latin typeface="Pretendard Regular"/>
              </a:rPr>
            </a:b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45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핵심 요구사항 정리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핵심 요구사항 정리를 위한 간단한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한줄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내용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2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644</Words>
  <Application>Microsoft Office PowerPoint</Application>
  <PresentationFormat>사용자 지정</PresentationFormat>
  <Paragraphs>207</Paragraphs>
  <Slides>27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Pretendard Light</vt:lpstr>
      <vt:lpstr>Pretendard ExtraBold</vt:lpstr>
      <vt:lpstr>Pretendard SemiBold</vt:lpstr>
      <vt:lpstr>Calibri</vt:lpstr>
      <vt:lpstr>맑은 고딕</vt:lpstr>
      <vt:lpstr>Pretendard Bold</vt:lpstr>
      <vt:lpstr>Arial</vt:lpstr>
      <vt:lpstr>Pretendard ExtraLight</vt:lpstr>
      <vt:lpstr>Pretendard Regular</vt:lpstr>
      <vt:lpstr>Josefin Sans SemiBold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45</cp:revision>
  <dcterms:created xsi:type="dcterms:W3CDTF">2006-08-16T00:00:00Z</dcterms:created>
  <dcterms:modified xsi:type="dcterms:W3CDTF">2025-09-18T01:54:26Z</dcterms:modified>
</cp:coreProperties>
</file>